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24"/>
  </p:normalViewPr>
  <p:slideViewPr>
    <p:cSldViewPr snapToGrid="0" snapToObjects="1">
      <p:cViewPr>
        <p:scale>
          <a:sx n="100" d="100"/>
          <a:sy n="100" d="100"/>
        </p:scale>
        <p:origin x="-984"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C2AD0-69B6-5B46-A93D-602F68DF16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F302DE-7D4C-634E-B61C-E8E0628859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AC2D04-1981-144A-89FE-39072CE66518}"/>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5" name="Footer Placeholder 4">
            <a:extLst>
              <a:ext uri="{FF2B5EF4-FFF2-40B4-BE49-F238E27FC236}">
                <a16:creationId xmlns:a16="http://schemas.microsoft.com/office/drawing/2014/main" id="{BF67AEEF-1402-4848-8C3B-4287740876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8CD5E-65AD-D44B-86D2-1A4313BC8C23}"/>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3495945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DA36-5C7F-9E45-AD38-D216A930D0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DE99AE-4729-B849-A5FD-68E66ACC16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34C3B9-AC6E-574D-B27F-FA477040DA4B}"/>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5" name="Footer Placeholder 4">
            <a:extLst>
              <a:ext uri="{FF2B5EF4-FFF2-40B4-BE49-F238E27FC236}">
                <a16:creationId xmlns:a16="http://schemas.microsoft.com/office/drawing/2014/main" id="{96917898-198E-9847-9106-DC2220FD20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E880D9-E92A-5D47-9264-5CE68B00E9C2}"/>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394809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CEDEF-54BC-DC40-A62F-530DB2923C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1D4AC3-CEE3-7147-AF00-585F1CA84E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362AF43-7D7C-CA42-82E7-AC1900A52983}"/>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5" name="Footer Placeholder 4">
            <a:extLst>
              <a:ext uri="{FF2B5EF4-FFF2-40B4-BE49-F238E27FC236}">
                <a16:creationId xmlns:a16="http://schemas.microsoft.com/office/drawing/2014/main" id="{B85944C2-047B-BC40-A8BA-D13DE3C02C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DAA76-7387-1747-8640-AF445A29A833}"/>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3775903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676A6-1D9A-134F-952E-BDF6B7C07E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313AA1-5522-8D4F-86C4-292786077B3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7EE0A5-FCF8-FF41-8045-35FA8C04AA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418F61-9E44-E34C-BD83-B5D347E5DA6F}"/>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6" name="Footer Placeholder 5">
            <a:extLst>
              <a:ext uri="{FF2B5EF4-FFF2-40B4-BE49-F238E27FC236}">
                <a16:creationId xmlns:a16="http://schemas.microsoft.com/office/drawing/2014/main" id="{A8EF078C-E909-5845-B051-B1B3FD70B0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9A9378-37D7-1E43-BE0C-8CB83AE90156}"/>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2021759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D595B-59BB-6448-9072-CC8320F1D4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4D6C-369F-0A4E-90FE-0E208C9EEC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FFF9A-A9E0-4142-92D2-0E6765F5232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9DE57A-CF9B-6E45-BCB9-1A59E6B86A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48F4F7A-5BD4-824C-B0AD-EFD198FCC5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1A3F6D-93CC-B84D-AAC5-CD197203616E}"/>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8" name="Footer Placeholder 7">
            <a:extLst>
              <a:ext uri="{FF2B5EF4-FFF2-40B4-BE49-F238E27FC236}">
                <a16:creationId xmlns:a16="http://schemas.microsoft.com/office/drawing/2014/main" id="{D43276AC-6D70-554A-8537-0C50744608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DB8CDA-C680-7543-A09B-E6075D16ED6D}"/>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1875706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5F86B-EB2A-2440-AF55-C5AD6EFF72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0A91D4-BC2A-D04C-8822-FC490DC7EE29}"/>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4" name="Footer Placeholder 3">
            <a:extLst>
              <a:ext uri="{FF2B5EF4-FFF2-40B4-BE49-F238E27FC236}">
                <a16:creationId xmlns:a16="http://schemas.microsoft.com/office/drawing/2014/main" id="{37DFA26D-98A7-EC4C-AF66-FA055D6A0B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F6C0C2-B301-514F-B658-633BB7AFBD9E}"/>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300037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50905-466C-5546-8CCC-C4F3F4758EB3}"/>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3" name="Footer Placeholder 2">
            <a:extLst>
              <a:ext uri="{FF2B5EF4-FFF2-40B4-BE49-F238E27FC236}">
                <a16:creationId xmlns:a16="http://schemas.microsoft.com/office/drawing/2014/main" id="{D5901309-1B95-854F-AA23-A5A60F2454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12B4B3-7DCD-D34C-9EC1-02C59B4BD031}"/>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327002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98F0-2836-A140-9F3F-ACCBFB0928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9B5051-663A-5B4B-A98D-3814801754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E50C58-E9E9-2743-8A18-896AABFE9C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CD127E-AC78-B740-A497-C7CA9BFF1D71}"/>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6" name="Footer Placeholder 5">
            <a:extLst>
              <a:ext uri="{FF2B5EF4-FFF2-40B4-BE49-F238E27FC236}">
                <a16:creationId xmlns:a16="http://schemas.microsoft.com/office/drawing/2014/main" id="{09FB8920-C2E9-ED42-9C5C-E08CE41CF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57300A-2815-284D-AB5B-72F70052E8E5}"/>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3944917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B081E-11A2-DF42-AF1A-8862D8B575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00CA8B-2196-FF43-91E1-4AE414C0FE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8E1ED4-7A3C-C840-9B1C-B65B02F01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52F9D7-0D8C-054A-B615-A9CBB03697F2}"/>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6" name="Footer Placeholder 5">
            <a:extLst>
              <a:ext uri="{FF2B5EF4-FFF2-40B4-BE49-F238E27FC236}">
                <a16:creationId xmlns:a16="http://schemas.microsoft.com/office/drawing/2014/main" id="{7F211DD2-9883-2D4D-AB1C-C63F1815B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59C95B-08D8-BC47-87A8-17A45C6D98ED}"/>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3423828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16203-6B53-FD47-A4CF-10D53A3D2C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8781EE-C2A2-E54B-AA27-8DEA992858B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A62DEE-CC11-0F47-A17F-64B7FE654780}"/>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5" name="Footer Placeholder 4">
            <a:extLst>
              <a:ext uri="{FF2B5EF4-FFF2-40B4-BE49-F238E27FC236}">
                <a16:creationId xmlns:a16="http://schemas.microsoft.com/office/drawing/2014/main" id="{6AC6BEC4-10A4-4B41-A656-824C4D0ED1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F708DA-C935-F74C-A184-8A672B81C318}"/>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2280444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9683B7-6A67-DE4D-A0DC-3E6A94B03D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0775D4-359D-AB47-8CD3-5BDE1A44D26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8A7560-4E51-FD46-8A5D-3F39F83A2AA0}"/>
              </a:ext>
            </a:extLst>
          </p:cNvPr>
          <p:cNvSpPr>
            <a:spLocks noGrp="1"/>
          </p:cNvSpPr>
          <p:nvPr>
            <p:ph type="dt" sz="half" idx="10"/>
          </p:nvPr>
        </p:nvSpPr>
        <p:spPr/>
        <p:txBody>
          <a:bodyPr/>
          <a:lstStyle/>
          <a:p>
            <a:fld id="{B541C3C9-10F5-734F-9AB7-622422850143}" type="datetimeFigureOut">
              <a:rPr lang="en-US" smtClean="0"/>
              <a:t>11/29/18</a:t>
            </a:fld>
            <a:endParaRPr lang="en-US"/>
          </a:p>
        </p:txBody>
      </p:sp>
      <p:sp>
        <p:nvSpPr>
          <p:cNvPr id="5" name="Footer Placeholder 4">
            <a:extLst>
              <a:ext uri="{FF2B5EF4-FFF2-40B4-BE49-F238E27FC236}">
                <a16:creationId xmlns:a16="http://schemas.microsoft.com/office/drawing/2014/main" id="{9A508B1A-190C-1D45-97D2-5F2CC6E9EE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DF6D24-1410-704B-A709-056B4C83F45D}"/>
              </a:ext>
            </a:extLst>
          </p:cNvPr>
          <p:cNvSpPr>
            <a:spLocks noGrp="1"/>
          </p:cNvSpPr>
          <p:nvPr>
            <p:ph type="sldNum" sz="quarter" idx="12"/>
          </p:nvPr>
        </p:nvSpPr>
        <p:spPr/>
        <p:txBody>
          <a:bodyPr/>
          <a:lstStyle/>
          <a:p>
            <a:fld id="{F70C42D0-38AF-7F4C-B874-115D177262AF}" type="slidenum">
              <a:rPr lang="en-US" smtClean="0"/>
              <a:t>‹#›</a:t>
            </a:fld>
            <a:endParaRPr lang="en-US"/>
          </a:p>
        </p:txBody>
      </p:sp>
    </p:spTree>
    <p:extLst>
      <p:ext uri="{BB962C8B-B14F-4D97-AF65-F5344CB8AC3E}">
        <p14:creationId xmlns:p14="http://schemas.microsoft.com/office/powerpoint/2010/main" val="877399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EA8774-9CB1-F542-BAEE-41A61B9C34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4EC25D-CCBF-8348-BD63-7CA0BA6D4D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1108C6-5C3A-6F48-83DB-FD3AB71304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1C3C9-10F5-734F-9AB7-622422850143}" type="datetimeFigureOut">
              <a:rPr lang="en-US" smtClean="0"/>
              <a:t>11/29/18</a:t>
            </a:fld>
            <a:endParaRPr lang="en-US"/>
          </a:p>
        </p:txBody>
      </p:sp>
      <p:sp>
        <p:nvSpPr>
          <p:cNvPr id="5" name="Footer Placeholder 4">
            <a:extLst>
              <a:ext uri="{FF2B5EF4-FFF2-40B4-BE49-F238E27FC236}">
                <a16:creationId xmlns:a16="http://schemas.microsoft.com/office/drawing/2014/main" id="{19AFDC7C-B651-FD49-BB95-0EF5435A52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A973FA-CABA-0C4C-A5DC-375836112E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C42D0-38AF-7F4C-B874-115D177262AF}" type="slidenum">
              <a:rPr lang="en-US" smtClean="0"/>
              <a:t>‹#›</a:t>
            </a:fld>
            <a:endParaRPr lang="en-US"/>
          </a:p>
        </p:txBody>
      </p:sp>
    </p:spTree>
    <p:extLst>
      <p:ext uri="{BB962C8B-B14F-4D97-AF65-F5344CB8AC3E}">
        <p14:creationId xmlns:p14="http://schemas.microsoft.com/office/powerpoint/2010/main" val="1328648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youtube.com/watch?v=eFTGm0pMQ_o" TargetMode="External"/><Relationship Id="rId13" Type="http://schemas.openxmlformats.org/officeDocument/2006/relationships/hyperlink" Target="https://www.youtube.com/watch?v=hUJx1dVX45s" TargetMode="External"/><Relationship Id="rId3" Type="http://schemas.openxmlformats.org/officeDocument/2006/relationships/hyperlink" Target="https://www.haaretz.com/israel-news/1.795006" TargetMode="External"/><Relationship Id="rId7" Type="http://schemas.openxmlformats.org/officeDocument/2006/relationships/hyperlink" Target="https://www.haaretz.com/us-news/1.786229" TargetMode="External"/><Relationship Id="rId12" Type="http://schemas.openxmlformats.org/officeDocument/2006/relationships/hyperlink" Target="http://mediaed.org/occupationmovie/"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s://www.washingtonpost.com/politics/adelsons-political-beneficiaries-attack-casino-magnates-bete-noire-internet-gambling/2014/05/07/7ff15aba-cf1a-11e3-937f-d3026234b51c_story.html" TargetMode="External"/><Relationship Id="rId11" Type="http://schemas.openxmlformats.org/officeDocument/2006/relationships/hyperlink" Target="https://www.youtube.com/watch?v=JrtuBas3Ipw" TargetMode="External"/><Relationship Id="rId5" Type="http://schemas.openxmlformats.org/officeDocument/2006/relationships/hyperlink" Target="https://www.youtube.com/watch?v=6uIfKGuFaEU" TargetMode="External"/><Relationship Id="rId15" Type="http://schemas.openxmlformats.org/officeDocument/2006/relationships/image" Target="../media/image3.jpeg"/><Relationship Id="rId10" Type="http://schemas.openxmlformats.org/officeDocument/2006/relationships/hyperlink" Target="https://www.youtube.com/watch?v=C99BJULoNtc" TargetMode="External"/><Relationship Id="rId4" Type="http://schemas.openxmlformats.org/officeDocument/2006/relationships/hyperlink" Target="https://www.cnn.com/2018/08/31/politics/trump-administration-ending-funding-palestinian-refugees/index.html" TargetMode="External"/><Relationship Id="rId9" Type="http://schemas.openxmlformats.org/officeDocument/2006/relationships/hyperlink" Target="https://www.cbsnews.com/news/nikki-haleys-un-mission-sticking-up-for-israel/" TargetMode="External"/><Relationship Id="rId14" Type="http://schemas.openxmlformats.org/officeDocument/2006/relationships/hyperlink" Target="https://foreignpolicy.com/2018/08/03/trump-palestinians-israel-refugees-unrwaand-allies-seek-end-to-refugee-status-for-millions-of-palestinians-united-nations-relief-and-works-agency-unrwa-israel-palestine-peace-plan-jared-kushner-green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69F0E-EC43-2145-9BED-FC6F9DBEC44A}"/>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D6F7F02E-178F-CA45-A8A5-F10F1E85342F}"/>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E4F62061-DA82-514E-9698-4CFD0AAB0E9D}"/>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589355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35524" y="990600"/>
            <a:ext cx="1653258" cy="929788"/>
          </a:xfrm>
          <a:prstGeom prst="rect">
            <a:avLst/>
          </a:prstGeom>
        </p:spPr>
      </p:pic>
      <p:sp>
        <p:nvSpPr>
          <p:cNvPr id="3" name="Rectangle 2"/>
          <p:cNvSpPr/>
          <p:nvPr/>
        </p:nvSpPr>
        <p:spPr>
          <a:xfrm>
            <a:off x="1524000" y="0"/>
            <a:ext cx="9220200" cy="2015936"/>
          </a:xfrm>
          <a:prstGeom prst="rect">
            <a:avLst/>
          </a:prstGeom>
        </p:spPr>
        <p:txBody>
          <a:bodyPr wrap="square">
            <a:spAutoFit/>
          </a:bodyPr>
          <a:lstStyle/>
          <a:p>
            <a:r>
              <a:rPr lang="en-US" sz="2400" b="1" dirty="0">
                <a:solidFill>
                  <a:srgbClr val="FF0000"/>
                </a:solidFill>
              </a:rPr>
              <a:t>Israel Prime Minister Netanyahu: I Told American UN Envoy Nikki Haley UNRWA Should Be Dismantled, </a:t>
            </a:r>
            <a:r>
              <a:rPr lang="en-US" dirty="0" err="1"/>
              <a:t>Haaretz</a:t>
            </a:r>
            <a:r>
              <a:rPr lang="en-US" dirty="0"/>
              <a:t>, 6/11/2017,  </a:t>
            </a:r>
            <a:r>
              <a:rPr lang="en-US" sz="1000" dirty="0">
                <a:hlinkClick r:id="rId3"/>
              </a:rPr>
              <a:t>https://www.haaretz.com/israel-news/1.795006</a:t>
            </a:r>
            <a:r>
              <a:rPr lang="en-US" sz="1000" dirty="0"/>
              <a:t> </a:t>
            </a:r>
          </a:p>
          <a:p>
            <a:r>
              <a:rPr lang="en-US" b="1" dirty="0">
                <a:solidFill>
                  <a:srgbClr val="FF0000"/>
                </a:solidFill>
              </a:rPr>
              <a:t>US ends all funding to UN agency for Palestinian refugees (UNRWA),</a:t>
            </a:r>
          </a:p>
          <a:p>
            <a:r>
              <a:rPr lang="en-US" dirty="0"/>
              <a:t>CNN, 8/3/2018, </a:t>
            </a:r>
            <a:r>
              <a:rPr lang="en-US" sz="1000" dirty="0">
                <a:hlinkClick r:id="rId4"/>
              </a:rPr>
              <a:t>https://www.cnn.com/2018/08/31/politics/trump-administration-ending-funding-palestinian-refugees/index.html</a:t>
            </a:r>
            <a:r>
              <a:rPr lang="en-US" sz="1000" dirty="0"/>
              <a:t>  ; </a:t>
            </a:r>
            <a:r>
              <a:rPr lang="en-US" sz="500" dirty="0">
                <a:hlinkClick r:id="rId5"/>
              </a:rPr>
              <a:t>https://www.youtube.com/watch?v=6uIfKGuFaEU</a:t>
            </a:r>
            <a:r>
              <a:rPr lang="en-US" sz="500" dirty="0"/>
              <a:t>  </a:t>
            </a:r>
          </a:p>
          <a:p>
            <a:endParaRPr lang="en-US" sz="500" dirty="0"/>
          </a:p>
          <a:p>
            <a:r>
              <a:rPr lang="en-US" b="1" dirty="0">
                <a:solidFill>
                  <a:srgbClr val="FF0000"/>
                </a:solidFill>
              </a:rPr>
              <a:t>Adelson’s political beneficiaries adopt casino magnate’s cause </a:t>
            </a:r>
          </a:p>
          <a:p>
            <a:r>
              <a:rPr lang="en-US" b="1" dirty="0">
                <a:solidFill>
                  <a:srgbClr val="FF0000"/>
                </a:solidFill>
              </a:rPr>
              <a:t>to ban Internet gambling, </a:t>
            </a:r>
            <a:r>
              <a:rPr lang="en-US" sz="1200" dirty="0"/>
              <a:t>The Washington Post, 5/7/2014, </a:t>
            </a:r>
            <a:r>
              <a:rPr lang="en-US" sz="400" dirty="0">
                <a:hlinkClick r:id="rId6"/>
              </a:rPr>
              <a:t>https://www.washingtonpost.com/politics/adelsons-political-beneficiaries-attack-casino-magnates-bete-noire-internet-gambling/2014/05/07/7ff15aba-cf1a-11e3-937f-d3026234b51c_story.html</a:t>
            </a:r>
            <a:r>
              <a:rPr lang="en-US" sz="400" dirty="0"/>
              <a:t> </a:t>
            </a:r>
          </a:p>
        </p:txBody>
      </p:sp>
      <p:sp>
        <p:nvSpPr>
          <p:cNvPr id="4" name="Rectangle 3"/>
          <p:cNvSpPr/>
          <p:nvPr/>
        </p:nvSpPr>
        <p:spPr>
          <a:xfrm>
            <a:off x="1524000" y="2209800"/>
            <a:ext cx="7511525" cy="1754326"/>
          </a:xfrm>
          <a:prstGeom prst="rect">
            <a:avLst/>
          </a:prstGeom>
        </p:spPr>
        <p:txBody>
          <a:bodyPr wrap="square">
            <a:spAutoFit/>
          </a:bodyPr>
          <a:lstStyle/>
          <a:p>
            <a:r>
              <a:rPr lang="en-US" sz="1700" b="1" dirty="0">
                <a:solidFill>
                  <a:srgbClr val="FF0000"/>
                </a:solidFill>
              </a:rPr>
              <a:t>All 100 U.S. Senators Demand UN Take Action Against ‘anti-Israel Agenda’</a:t>
            </a:r>
            <a:r>
              <a:rPr lang="en-US" sz="1700" dirty="0">
                <a:solidFill>
                  <a:srgbClr val="FF0000"/>
                </a:solidFill>
              </a:rPr>
              <a:t>, </a:t>
            </a:r>
            <a:r>
              <a:rPr lang="en-US" sz="1700" dirty="0" err="1"/>
              <a:t>Haaretz</a:t>
            </a:r>
            <a:r>
              <a:rPr lang="en-US" sz="1700" dirty="0"/>
              <a:t>, 4/28/2017</a:t>
            </a:r>
            <a:r>
              <a:rPr lang="en-US" sz="2000" dirty="0"/>
              <a:t>, </a:t>
            </a:r>
            <a:r>
              <a:rPr lang="en-US" sz="1600" dirty="0">
                <a:hlinkClick r:id="rId7"/>
              </a:rPr>
              <a:t>https://www.haaretz.com/us-news/1.786229</a:t>
            </a:r>
            <a:r>
              <a:rPr lang="en-US" sz="1600" dirty="0"/>
              <a:t> </a:t>
            </a:r>
          </a:p>
          <a:p>
            <a:endParaRPr lang="en-US" sz="500" dirty="0"/>
          </a:p>
          <a:p>
            <a:r>
              <a:rPr lang="en-US" sz="1600" b="1" dirty="0">
                <a:solidFill>
                  <a:srgbClr val="FF0000"/>
                </a:solidFill>
              </a:rPr>
              <a:t>Israel Prime Minister and Israeli President Meet US Ambassador to the UN Nikki Haley, </a:t>
            </a:r>
            <a:r>
              <a:rPr lang="en-US" sz="1600" dirty="0"/>
              <a:t>Published on Jun 7, 2017, </a:t>
            </a:r>
            <a:r>
              <a:rPr lang="en-US" sz="1400" dirty="0">
                <a:hlinkClick r:id="rId8"/>
              </a:rPr>
              <a:t>https://www.youtube.com/watch?v=eFTGm0pMQ_o</a:t>
            </a:r>
            <a:r>
              <a:rPr lang="en-US" sz="1400" dirty="0"/>
              <a:t> </a:t>
            </a:r>
          </a:p>
          <a:p>
            <a:endParaRPr lang="en-US" sz="400" b="1" dirty="0">
              <a:solidFill>
                <a:srgbClr val="FF0000"/>
              </a:solidFill>
            </a:endParaRPr>
          </a:p>
          <a:p>
            <a:r>
              <a:rPr lang="en-US" sz="1600" b="1" dirty="0">
                <a:solidFill>
                  <a:srgbClr val="FF0000"/>
                </a:solidFill>
              </a:rPr>
              <a:t>Nikki Haley’s U.N. mission: Sticking up for Israel, </a:t>
            </a:r>
            <a:r>
              <a:rPr lang="en-US" sz="1400" dirty="0"/>
              <a:t>CBS, 2/16/2018, </a:t>
            </a:r>
            <a:r>
              <a:rPr lang="en-US" sz="1400" dirty="0">
                <a:hlinkClick r:id="rId9"/>
              </a:rPr>
              <a:t>https://www.cbsnews.com/news/nikki-haleys-un-mission-sticking-up-for-israel</a:t>
            </a:r>
            <a:r>
              <a:rPr lang="en-US" sz="1400" b="1" dirty="0">
                <a:hlinkClick r:id="rId9"/>
              </a:rPr>
              <a:t>/</a:t>
            </a:r>
            <a:r>
              <a:rPr lang="en-US" sz="1400" b="1" dirty="0"/>
              <a:t> </a:t>
            </a:r>
            <a:endParaRPr lang="en-US" sz="1400" dirty="0"/>
          </a:p>
        </p:txBody>
      </p:sp>
      <p:sp>
        <p:nvSpPr>
          <p:cNvPr id="5" name="Rectangle 4"/>
          <p:cNvSpPr/>
          <p:nvPr/>
        </p:nvSpPr>
        <p:spPr>
          <a:xfrm>
            <a:off x="1524000" y="3962401"/>
            <a:ext cx="9144000" cy="2908489"/>
          </a:xfrm>
          <a:prstGeom prst="rect">
            <a:avLst/>
          </a:prstGeom>
        </p:spPr>
        <p:txBody>
          <a:bodyPr wrap="square">
            <a:spAutoFit/>
          </a:bodyPr>
          <a:lstStyle/>
          <a:p>
            <a:r>
              <a:rPr lang="en-US" sz="1600" dirty="0">
                <a:solidFill>
                  <a:srgbClr val="FF0000"/>
                </a:solidFill>
              </a:rPr>
              <a:t>Nikki Haley told the AIPAC conference: "</a:t>
            </a:r>
            <a:r>
              <a:rPr lang="en-US" sz="1600" b="1" dirty="0">
                <a:solidFill>
                  <a:srgbClr val="FF0000"/>
                </a:solidFill>
              </a:rPr>
              <a:t>I wear heels. It's not for a fashion statement. It's because if I see something wrong, we're going to kick them [Israel's bashers] every single time</a:t>
            </a:r>
            <a:r>
              <a:rPr lang="en-US" sz="1600" dirty="0">
                <a:solidFill>
                  <a:srgbClr val="FF0000"/>
                </a:solidFill>
              </a:rPr>
              <a:t>," </a:t>
            </a:r>
            <a:r>
              <a:rPr lang="en-US" sz="1400" dirty="0">
                <a:solidFill>
                  <a:srgbClr val="FF0000"/>
                </a:solidFill>
              </a:rPr>
              <a:t>Published on Apr 8, 2017, </a:t>
            </a:r>
            <a:r>
              <a:rPr lang="en-US" sz="1400" dirty="0">
                <a:solidFill>
                  <a:srgbClr val="FF0000"/>
                </a:solidFill>
                <a:hlinkClick r:id="rId10"/>
              </a:rPr>
              <a:t>https://www.youtube.com/watch?v=C99BJULoNtc</a:t>
            </a:r>
            <a:endParaRPr lang="en-US" sz="1400" dirty="0">
              <a:solidFill>
                <a:srgbClr val="FF0000"/>
              </a:solidFill>
            </a:endParaRPr>
          </a:p>
          <a:p>
            <a:endParaRPr lang="en-US" sz="500" dirty="0">
              <a:solidFill>
                <a:srgbClr val="FF0000"/>
              </a:solidFill>
            </a:endParaRPr>
          </a:p>
          <a:p>
            <a:r>
              <a:rPr lang="en-US" sz="1600" dirty="0">
                <a:solidFill>
                  <a:srgbClr val="FF0000"/>
                </a:solidFill>
              </a:rPr>
              <a:t>Netanyahu Unaware of the Camera </a:t>
            </a:r>
            <a:r>
              <a:rPr lang="en-US" sz="1600" b="1" dirty="0">
                <a:solidFill>
                  <a:srgbClr val="FF0000"/>
                </a:solidFill>
              </a:rPr>
              <a:t>'America can easily be moved</a:t>
            </a:r>
            <a:r>
              <a:rPr lang="en-US" sz="1600" dirty="0">
                <a:solidFill>
                  <a:srgbClr val="FF0000"/>
                </a:solidFill>
              </a:rPr>
              <a:t>'</a:t>
            </a:r>
            <a:r>
              <a:rPr lang="en-US" sz="1600" dirty="0"/>
              <a:t>, Published on Sep 29, 2012, </a:t>
            </a:r>
            <a:r>
              <a:rPr lang="en-US" sz="800" dirty="0">
                <a:hlinkClick r:id="rId11"/>
              </a:rPr>
              <a:t>https://www.youtube.com/watch?v=JrtuBas3Ipw</a:t>
            </a:r>
            <a:r>
              <a:rPr lang="en-US" sz="800" dirty="0"/>
              <a:t> </a:t>
            </a:r>
          </a:p>
          <a:p>
            <a:r>
              <a:rPr lang="en-US" sz="1600" b="1" dirty="0">
                <a:solidFill>
                  <a:srgbClr val="FF0000"/>
                </a:solidFill>
              </a:rPr>
              <a:t>The Occupation of the American Mind</a:t>
            </a:r>
            <a:r>
              <a:rPr lang="en-US" sz="1600" dirty="0">
                <a:solidFill>
                  <a:srgbClr val="FF0000"/>
                </a:solidFill>
              </a:rPr>
              <a:t>: Israel's Public Relations War in the United States, </a:t>
            </a:r>
            <a:r>
              <a:rPr lang="en-US" sz="1000" dirty="0"/>
              <a:t>Narrated by Roger Waters, </a:t>
            </a:r>
            <a:r>
              <a:rPr lang="en-US" sz="1000" dirty="0">
                <a:hlinkClick r:id="rId12"/>
              </a:rPr>
              <a:t>http://mediaed.org/occupationmovie/</a:t>
            </a:r>
            <a:r>
              <a:rPr lang="en-US" sz="1000" dirty="0"/>
              <a:t> </a:t>
            </a:r>
          </a:p>
          <a:p>
            <a:r>
              <a:rPr lang="en-US" sz="1600" b="1" dirty="0">
                <a:solidFill>
                  <a:srgbClr val="FF0000"/>
                </a:solidFill>
              </a:rPr>
              <a:t>Jeff Gates - How the Israel Lobby Took Control of U.S. Foreign Policy and Public Opinion, </a:t>
            </a:r>
            <a:r>
              <a:rPr lang="en-US" sz="1600" dirty="0"/>
              <a:t>Published on Feb 21, 2015, </a:t>
            </a:r>
            <a:r>
              <a:rPr lang="en-US" sz="1600" dirty="0">
                <a:hlinkClick r:id="rId13"/>
              </a:rPr>
              <a:t>https://www.youtube.com/watch?v=hUJx1dVX45s</a:t>
            </a:r>
            <a:r>
              <a:rPr lang="en-US" sz="1600" dirty="0"/>
              <a:t> </a:t>
            </a:r>
          </a:p>
          <a:p>
            <a:r>
              <a:rPr lang="en-US" sz="1400" b="1" dirty="0">
                <a:solidFill>
                  <a:srgbClr val="FF0000"/>
                </a:solidFill>
              </a:rPr>
              <a:t>Trump and Allies Seek End to Refugee Status for Millions of Palestinians: </a:t>
            </a:r>
            <a:r>
              <a:rPr lang="en-US" sz="1400" dirty="0">
                <a:solidFill>
                  <a:srgbClr val="FF0000"/>
                </a:solidFill>
              </a:rPr>
              <a:t>Jared Kushner, U.S. President Donald Trump’s son-in-law and senior advisor, has quietly been trying to do away with the U.N. relief agency that has provided food and essential services to millions of Palestinian refugees for decades, according to internal emails obtained by Foreign Policy</a:t>
            </a:r>
            <a:r>
              <a:rPr lang="en-US" sz="800" dirty="0"/>
              <a:t>. Foreign Policy, 8/3/2018, </a:t>
            </a:r>
            <a:r>
              <a:rPr lang="en-US" sz="500" dirty="0">
                <a:hlinkClick r:id="rId14"/>
              </a:rPr>
              <a:t>https://foreignpolicy.com/2018/08/03/trump-palestinians-israel-refugees-unrwaand-allies-seek-end-to-refugee-status-for-millions-of-palestinians-united-nations-relief-and-works-agency-unrwa-israel-palestine-peace-plan-jared-kushner-greenb/</a:t>
            </a:r>
            <a:r>
              <a:rPr lang="en-US" sz="500" dirty="0"/>
              <a:t> </a:t>
            </a:r>
          </a:p>
        </p:txBody>
      </p:sp>
      <p:cxnSp>
        <p:nvCxnSpPr>
          <p:cNvPr id="7" name="Straight Connector 6"/>
          <p:cNvCxnSpPr/>
          <p:nvPr/>
        </p:nvCxnSpPr>
        <p:spPr>
          <a:xfrm>
            <a:off x="1524001" y="3962400"/>
            <a:ext cx="91439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524000" y="4724400"/>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1524001" y="2209800"/>
            <a:ext cx="91439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524002" y="1511621"/>
            <a:ext cx="7391399" cy="12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24000" y="5562600"/>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524000" y="2895600"/>
            <a:ext cx="7511525" cy="0"/>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035524" y="2286001"/>
            <a:ext cx="1653258" cy="1628459"/>
          </a:xfrm>
          <a:prstGeom prst="rect">
            <a:avLst/>
          </a:prstGeom>
        </p:spPr>
      </p:pic>
      <p:sp>
        <p:nvSpPr>
          <p:cNvPr id="16" name="Rectangle 15"/>
          <p:cNvSpPr/>
          <p:nvPr/>
        </p:nvSpPr>
        <p:spPr>
          <a:xfrm>
            <a:off x="3810000" y="-2711142"/>
            <a:ext cx="4572000" cy="461665"/>
          </a:xfrm>
          <a:prstGeom prst="rect">
            <a:avLst/>
          </a:prstGeom>
        </p:spPr>
        <p:txBody>
          <a:bodyPr>
            <a:spAutoFit/>
          </a:bodyPr>
          <a:lstStyle/>
          <a:p>
            <a:r>
              <a:rPr lang="en-US" sz="1200" dirty="0"/>
              <a:t>http://www3.pictures.zimbio.com/gi/ambassador+UN+Nikki+Haley+meets+Israeli+President+6g_X9dboZGtl.jpg</a:t>
            </a:r>
          </a:p>
        </p:txBody>
      </p:sp>
      <p:cxnSp>
        <p:nvCxnSpPr>
          <p:cNvPr id="19" name="Straight Connector 18"/>
          <p:cNvCxnSpPr/>
          <p:nvPr/>
        </p:nvCxnSpPr>
        <p:spPr>
          <a:xfrm flipH="1">
            <a:off x="2327564" y="6246092"/>
            <a:ext cx="34636" cy="2309"/>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431636" y="5181600"/>
            <a:ext cx="91647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524000" y="3352800"/>
            <a:ext cx="75115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523999" y="6019800"/>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915400" y="914400"/>
            <a:ext cx="0" cy="129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524001" y="914400"/>
            <a:ext cx="739140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933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485</Words>
  <Application>Microsoft Macintosh PowerPoint</Application>
  <PresentationFormat>Widescreen</PresentationFormat>
  <Paragraphs>18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Abdulaziz Alanazi</dc:creator>
  <cp:lastModifiedBy>Abdulaziz Alanazi</cp:lastModifiedBy>
  <cp:revision>1</cp:revision>
  <dcterms:created xsi:type="dcterms:W3CDTF">2018-11-30T01:07:24Z</dcterms:created>
  <dcterms:modified xsi:type="dcterms:W3CDTF">2018-11-30T01:11:14Z</dcterms:modified>
</cp:coreProperties>
</file>